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896" r:id="rId2"/>
    <p:sldId id="931" r:id="rId3"/>
    <p:sldId id="279" r:id="rId4"/>
    <p:sldId id="258" r:id="rId5"/>
    <p:sldId id="259" r:id="rId6"/>
    <p:sldId id="882" r:id="rId7"/>
    <p:sldId id="294" r:id="rId8"/>
    <p:sldId id="314" r:id="rId9"/>
    <p:sldId id="893" r:id="rId10"/>
    <p:sldId id="894" r:id="rId11"/>
    <p:sldId id="260" r:id="rId12"/>
    <p:sldId id="90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8FAC8E-2C8C-45B6-B4C8-822D64D35254}">
          <p14:sldIdLst>
            <p14:sldId id="896"/>
            <p14:sldId id="931"/>
            <p14:sldId id="279"/>
            <p14:sldId id="258"/>
            <p14:sldId id="259"/>
            <p14:sldId id="882"/>
            <p14:sldId id="294"/>
            <p14:sldId id="314"/>
            <p14:sldId id="893"/>
            <p14:sldId id="894"/>
            <p14:sldId id="260"/>
            <p14:sldId id="9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B2BA58-5E7B-4FA5-8093-6050DDF325F9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FC678-6ACF-43F8-A5AB-DFD3E1472F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60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889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171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930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2416969" y="1151930"/>
            <a:ext cx="7358063" cy="2321719"/>
          </a:xfrm>
          <a:prstGeom prst="rect">
            <a:avLst/>
          </a:prstGeom>
        </p:spPr>
        <p:txBody>
          <a:bodyPr lIns="71437" tIns="71437" rIns="71437" bIns="71437" anchor="b">
            <a:noAutofit/>
          </a:bodyPr>
          <a:lstStyle>
            <a:lvl1pPr defTabSz="410766">
              <a:defRPr sz="59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16969" y="3536156"/>
            <a:ext cx="7358063" cy="794743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 algn="ctr" defTabSz="410766">
              <a:spcBef>
                <a:spcPts val="0"/>
              </a:spcBef>
              <a:buSzTx/>
              <a:buNone/>
              <a:defRPr sz="2500"/>
            </a:lvl1pPr>
            <a:lvl2pPr marL="0" indent="0" algn="ctr" defTabSz="410766">
              <a:spcBef>
                <a:spcPts val="0"/>
              </a:spcBef>
              <a:buSzTx/>
              <a:buNone/>
              <a:defRPr sz="2500"/>
            </a:lvl2pPr>
            <a:lvl3pPr marL="0" indent="0" algn="ctr" defTabSz="410766">
              <a:spcBef>
                <a:spcPts val="0"/>
              </a:spcBef>
              <a:buSzTx/>
              <a:buNone/>
              <a:defRPr sz="2500"/>
            </a:lvl3pPr>
            <a:lvl4pPr marL="0" indent="0" algn="ctr" defTabSz="410766">
              <a:spcBef>
                <a:spcPts val="0"/>
              </a:spcBef>
              <a:buSzTx/>
              <a:buNone/>
              <a:defRPr sz="2500"/>
            </a:lvl4pPr>
            <a:lvl5pPr marL="0" indent="0" algn="ctr" defTabSz="410766">
              <a:spcBef>
                <a:spcPts val="0"/>
              </a:spcBef>
              <a:buSzTx/>
              <a:buNone/>
              <a:defRPr sz="25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67907" y="6509742"/>
            <a:ext cx="247257" cy="251321"/>
          </a:xfrm>
          <a:prstGeom prst="rect">
            <a:avLst/>
          </a:prstGeom>
        </p:spPr>
        <p:txBody>
          <a:bodyPr lIns="71437" tIns="71437" rIns="71437" bIns="71437"/>
          <a:lstStyle>
            <a:lvl1pPr defTabSz="410766"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711628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141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455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3230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29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0012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917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1311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5270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B3D43-DDAD-425C-8C41-4E0BF3F66190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696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tif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40D864-B097-A544-2652-531641510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19" y="1682266"/>
            <a:ext cx="3462132" cy="3451889"/>
          </a:xfrm>
          <a:prstGeom prst="rect">
            <a:avLst/>
          </a:prstGeom>
        </p:spPr>
      </p:pic>
      <p:sp>
        <p:nvSpPr>
          <p:cNvPr id="5" name="Titolo 2">
            <a:extLst>
              <a:ext uri="{FF2B5EF4-FFF2-40B4-BE49-F238E27FC236}">
                <a16:creationId xmlns:a16="http://schemas.microsoft.com/office/drawing/2014/main" id="{0F467044-6601-6620-0E3B-02101ED3AAF1}"/>
              </a:ext>
            </a:extLst>
          </p:cNvPr>
          <p:cNvSpPr txBox="1">
            <a:spLocks/>
          </p:cNvSpPr>
          <p:nvPr/>
        </p:nvSpPr>
        <p:spPr>
          <a:xfrm>
            <a:off x="1114565" y="788479"/>
            <a:ext cx="10417791" cy="9245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accent3">
                    <a:lumMod val="50000"/>
                  </a:schemeClr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CH" sz="5400" b="1" i="0" u="none" strike="noStrike" kern="1200" cap="none" spc="0" normalizeH="0" baseline="0" noProof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Helvetica" pitchFamily="2" charset="0"/>
                <a:ea typeface="+mj-ea"/>
                <a:cs typeface="+mj-cs"/>
              </a:rPr>
              <a:t>Simulation of Biomolecules</a:t>
            </a:r>
            <a:endParaRPr kumimoji="0" lang="it-CH" sz="5400" b="1" i="0" u="none" strike="noStrike" kern="1200" cap="none" spc="0" normalizeH="0" baseline="0" noProof="0" dirty="0">
              <a:ln>
                <a:noFill/>
              </a:ln>
              <a:solidFill>
                <a:srgbClr val="297FD5">
                  <a:lumMod val="50000"/>
                </a:srgbClr>
              </a:solidFill>
              <a:effectLst/>
              <a:uLnTx/>
              <a:uFillTx/>
              <a:latin typeface="Helvetica" pitchFamily="2" charset="0"/>
              <a:ea typeface="+mj-ea"/>
              <a:cs typeface="+mj-cs"/>
            </a:endParaRPr>
          </a:p>
        </p:txBody>
      </p:sp>
      <p:sp>
        <p:nvSpPr>
          <p:cNvPr id="7" name="Sottotitolo 3">
            <a:extLst>
              <a:ext uri="{FF2B5EF4-FFF2-40B4-BE49-F238E27FC236}">
                <a16:creationId xmlns:a16="http://schemas.microsoft.com/office/drawing/2014/main" id="{ED20DD8C-6A61-333F-7E65-1C79C7812C03}"/>
              </a:ext>
            </a:extLst>
          </p:cNvPr>
          <p:cNvSpPr txBox="1">
            <a:spLocks/>
          </p:cNvSpPr>
          <p:nvPr/>
        </p:nvSpPr>
        <p:spPr>
          <a:xfrm>
            <a:off x="1676400" y="3654833"/>
            <a:ext cx="9144000" cy="562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2024 CCP5 Summer School</a:t>
            </a:r>
          </a:p>
        </p:txBody>
      </p:sp>
      <p:sp>
        <p:nvSpPr>
          <p:cNvPr id="8" name="Sottotitolo 3">
            <a:extLst>
              <a:ext uri="{FF2B5EF4-FFF2-40B4-BE49-F238E27FC236}">
                <a16:creationId xmlns:a16="http://schemas.microsoft.com/office/drawing/2014/main" id="{A9E8B71D-03A1-AE81-CDB9-53CAD898BBF2}"/>
              </a:ext>
            </a:extLst>
          </p:cNvPr>
          <p:cNvSpPr txBox="1">
            <a:spLocks/>
          </p:cNvSpPr>
          <p:nvPr/>
        </p:nvSpPr>
        <p:spPr>
          <a:xfrm>
            <a:off x="2250885" y="5153812"/>
            <a:ext cx="3948755" cy="1519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Dr Matteo Degiacomi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 Durham University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1800" b="0" i="0" u="sng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matteo.t.degiacomi@durham.ac.uk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CH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CH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sp>
        <p:nvSpPr>
          <p:cNvPr id="9" name="Sottotitolo 3">
            <a:extLst>
              <a:ext uri="{FF2B5EF4-FFF2-40B4-BE49-F238E27FC236}">
                <a16:creationId xmlns:a16="http://schemas.microsoft.com/office/drawing/2014/main" id="{DF77CBAF-68A0-3905-FC61-0A07811CE2A1}"/>
              </a:ext>
            </a:extLst>
          </p:cNvPr>
          <p:cNvSpPr txBox="1">
            <a:spLocks/>
          </p:cNvSpPr>
          <p:nvPr/>
        </p:nvSpPr>
        <p:spPr>
          <a:xfrm>
            <a:off x="6240584" y="5153812"/>
            <a:ext cx="3582537" cy="1519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Dr Antonia Mey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 University of Edinburgh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1800" b="0" i="0" u="sng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antonia.mey@ed.ac.uk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CH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sp>
        <p:nvSpPr>
          <p:cNvPr id="10" name="Titolo 2">
            <a:extLst>
              <a:ext uri="{FF2B5EF4-FFF2-40B4-BE49-F238E27FC236}">
                <a16:creationId xmlns:a16="http://schemas.microsoft.com/office/drawing/2014/main" id="{C3188C9C-69C4-8D9B-CA7C-B0297C68F4E2}"/>
              </a:ext>
            </a:extLst>
          </p:cNvPr>
          <p:cNvSpPr txBox="1">
            <a:spLocks/>
          </p:cNvSpPr>
          <p:nvPr/>
        </p:nvSpPr>
        <p:spPr>
          <a:xfrm>
            <a:off x="1116838" y="1994846"/>
            <a:ext cx="10417791" cy="10778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accent3">
                    <a:lumMod val="50000"/>
                  </a:schemeClr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CH" sz="3800" dirty="0">
                <a:solidFill>
                  <a:srgbClr val="297FD5">
                    <a:lumMod val="50000"/>
                  </a:srgbClr>
                </a:solidFill>
              </a:rPr>
              <a:t>Clustering</a:t>
            </a:r>
            <a:endParaRPr kumimoji="0" lang="it-CH" sz="3800" b="1" i="0" u="none" strike="noStrike" kern="1200" cap="none" spc="0" normalizeH="0" baseline="0" noProof="0" dirty="0">
              <a:ln>
                <a:noFill/>
              </a:ln>
              <a:solidFill>
                <a:srgbClr val="297FD5">
                  <a:lumMod val="50000"/>
                </a:srgbClr>
              </a:solidFill>
              <a:effectLst/>
              <a:uLnTx/>
              <a:uFillTx/>
              <a:latin typeface="Helvetica" pitchFamily="2" charset="0"/>
              <a:ea typeface="+mj-ea"/>
              <a:cs typeface="+mj-cs"/>
            </a:endParaRPr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FEA15AF8-F668-C5D6-6C4C-CA747D32A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819" y="2067558"/>
            <a:ext cx="3055972" cy="273174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05343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0EEA8169-BA8D-9E44-A9F0-8CDA162B4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9675" y="1195365"/>
            <a:ext cx="2853887" cy="219230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B52008-D8D8-6FB8-84A2-4486C99A4153}"/>
              </a:ext>
            </a:extLst>
          </p:cNvPr>
          <p:cNvSpPr txBox="1"/>
          <p:nvPr/>
        </p:nvSpPr>
        <p:spPr>
          <a:xfrm>
            <a:off x="1103086" y="2191609"/>
            <a:ext cx="16097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b="1" dirty="0">
                <a:latin typeface="Helvetica" panose="020B0604020202020204" pitchFamily="34" charset="0"/>
                <a:cs typeface="Helvetica" panose="020B0604020202020204" pitchFamily="34" charset="0"/>
              </a:rPr>
              <a:t>DBSCAN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77CD63-83CD-ABB0-473E-05779287CCF8}"/>
              </a:ext>
            </a:extLst>
          </p:cNvPr>
          <p:cNvSpPr txBox="1"/>
          <p:nvPr/>
        </p:nvSpPr>
        <p:spPr>
          <a:xfrm>
            <a:off x="7211474" y="2001108"/>
            <a:ext cx="183415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b="1" dirty="0">
                <a:latin typeface="Helvetica" panose="020B0604020202020204" pitchFamily="34" charset="0"/>
                <a:cs typeface="Helvetica" panose="020B0604020202020204" pitchFamily="34" charset="0"/>
              </a:rPr>
              <a:t>Spectral</a:t>
            </a:r>
          </a:p>
          <a:p>
            <a:r>
              <a:rPr lang="en-GB" sz="2600" b="1" dirty="0">
                <a:latin typeface="Helvetica" panose="020B0604020202020204" pitchFamily="34" charset="0"/>
                <a:cs typeface="Helvetica" panose="020B0604020202020204" pitchFamily="34" charset="0"/>
              </a:rPr>
              <a:t>Clustering</a:t>
            </a: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1E2413AE-9987-0F76-A90C-4CCD82B72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166" y="1412270"/>
            <a:ext cx="1834156" cy="1842491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FD2216-4253-B40F-FEF8-65F314F8E4CA}"/>
              </a:ext>
            </a:extLst>
          </p:cNvPr>
          <p:cNvSpPr txBox="1"/>
          <p:nvPr/>
        </p:nvSpPr>
        <p:spPr>
          <a:xfrm>
            <a:off x="590551" y="3419475"/>
            <a:ext cx="50863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Helvetica" panose="020B0604020202020204" pitchFamily="34" charset="0"/>
                <a:cs typeface="Helvetica" panose="020B0604020202020204" pitchFamily="34" charset="0"/>
              </a:rPr>
              <a:t>Find the points in the </a:t>
            </a:r>
            <a:r>
              <a:rPr lang="en-GB" sz="2000" i="1" dirty="0">
                <a:latin typeface="Helvetica" panose="020B0604020202020204" pitchFamily="34" charset="0"/>
                <a:cs typeface="Helvetica" panose="020B0604020202020204" pitchFamily="34" charset="0"/>
              </a:rPr>
              <a:t>ε</a:t>
            </a:r>
            <a:r>
              <a:rPr lang="en-GB" sz="2000" dirty="0">
                <a:latin typeface="Helvetica" panose="020B0604020202020204" pitchFamily="34" charset="0"/>
                <a:cs typeface="Helvetica" panose="020B0604020202020204" pitchFamily="34" charset="0"/>
              </a:rPr>
              <a:t> neighbourhood of every point, identify core points with more than </a:t>
            </a:r>
            <a:r>
              <a:rPr lang="en-GB" sz="2000" i="1" dirty="0"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r>
              <a:rPr lang="en-GB" sz="2000" dirty="0">
                <a:latin typeface="Helvetica" panose="020B0604020202020204" pitchFamily="34" charset="0"/>
                <a:cs typeface="Helvetica" panose="020B0604020202020204" pitchFamily="34" charset="0"/>
              </a:rPr>
              <a:t> neighbours.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Helvetica" panose="020B0604020202020204" pitchFamily="34" charset="0"/>
                <a:cs typeface="Helvetica" panose="020B0604020202020204" pitchFamily="34" charset="0"/>
              </a:rPr>
              <a:t>Find the connected components of core points on the neighbour graph, ignoring all non-core points.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Helvetica" panose="020B0604020202020204" pitchFamily="34" charset="0"/>
                <a:cs typeface="Helvetica" panose="020B0604020202020204" pitchFamily="34" charset="0"/>
              </a:rPr>
              <a:t>Assign each non-core point to a nearby cluster if the cluster is an ε neighbour, otherwise assign to noise otherwise.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BC5744-647B-B471-D92A-97F0FC13FB41}"/>
              </a:ext>
            </a:extLst>
          </p:cNvPr>
          <p:cNvSpPr txBox="1"/>
          <p:nvPr/>
        </p:nvSpPr>
        <p:spPr>
          <a:xfrm>
            <a:off x="6894575" y="3517702"/>
            <a:ext cx="462114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Helvetica" panose="020B0604020202020204" pitchFamily="34" charset="0"/>
                <a:cs typeface="Helvetica" panose="020B0604020202020204" pitchFamily="34" charset="0"/>
              </a:rPr>
              <a:t>Calculate the Laplacian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Helvetica" panose="020B0604020202020204" pitchFamily="34" charset="0"/>
                <a:cs typeface="Helvetica" panose="020B0604020202020204" pitchFamily="34" charset="0"/>
              </a:rPr>
              <a:t>Calculate the first k eigenvectors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Helvetica" panose="020B0604020202020204" pitchFamily="34" charset="0"/>
                <a:cs typeface="Helvetica" panose="020B0604020202020204" pitchFamily="34" charset="0"/>
              </a:rPr>
              <a:t>Consider the matrix formed by the first k-eigenvectors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Helvetica" panose="020B0604020202020204" pitchFamily="34" charset="0"/>
                <a:cs typeface="Helvetica" panose="020B0604020202020204" pitchFamily="34" charset="0"/>
              </a:rPr>
              <a:t>Cluster the graph nodes based on these features (e.g. k-means)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7CA3A44-AE52-4AAD-91D5-6F840BD7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356" y="176284"/>
            <a:ext cx="11924071" cy="1325563"/>
          </a:xfrm>
        </p:spPr>
        <p:txBody>
          <a:bodyPr/>
          <a:lstStyle/>
          <a:p>
            <a:r>
              <a:rPr lang="en-GB" b="1" dirty="0">
                <a:solidFill>
                  <a:schemeClr val="accent5">
                    <a:lumMod val="50000"/>
                  </a:schemeClr>
                </a:solidFill>
              </a:rPr>
              <a:t>Density-based and spectral clustering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9E8C6DBF-23C1-CE97-0716-A4F6D02923FD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10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82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825" y="166023"/>
            <a:ext cx="11481619" cy="1325563"/>
          </a:xfrm>
        </p:spPr>
        <p:txBody>
          <a:bodyPr/>
          <a:lstStyle/>
          <a:p>
            <a:r>
              <a:rPr lang="it-CH" b="1" dirty="0">
                <a:solidFill>
                  <a:schemeClr val="accent5">
                    <a:lumMod val="50000"/>
                  </a:schemeClr>
                </a:solidFill>
              </a:rPr>
              <a:t>[Example] DBSCAN for noise detection in EM maps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690" y="1412776"/>
            <a:ext cx="11186652" cy="4526148"/>
          </a:xfrm>
        </p:spPr>
        <p:txBody>
          <a:bodyPr>
            <a:normAutofit/>
          </a:bodyPr>
          <a:lstStyle/>
          <a:p>
            <a:pPr lvl="1"/>
            <a:r>
              <a:rPr lang="it-CH" sz="2600" dirty="0">
                <a:latin typeface="Helvetica" panose="020B0604020202020204" pitchFamily="34" charset="0"/>
                <a:cs typeface="Helvetica" panose="020B0604020202020204" pitchFamily="34" charset="0"/>
              </a:rPr>
              <a:t>Load electron density map and chose a threshold </a:t>
            </a:r>
            <a:r>
              <a:rPr lang="it-CH" sz="2600" i="1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</a:p>
          <a:p>
            <a:pPr lvl="1"/>
            <a:r>
              <a:rPr lang="it-CH" sz="2600" dirty="0">
                <a:latin typeface="Helvetica" panose="020B0604020202020204" pitchFamily="34" charset="0"/>
                <a:cs typeface="Helvetica" panose="020B0604020202020204" pitchFamily="34" charset="0"/>
              </a:rPr>
              <a:t>Place pseudoatoms where intensity &gt; </a:t>
            </a:r>
            <a:r>
              <a:rPr lang="it-CH" sz="2600" i="1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</a:p>
          <a:p>
            <a:pPr lvl="1"/>
            <a:r>
              <a:rPr lang="it-CH" sz="2600" dirty="0">
                <a:latin typeface="Helvetica" panose="020B0604020202020204" pitchFamily="34" charset="0"/>
                <a:cs typeface="Helvetica" panose="020B0604020202020204" pitchFamily="34" charset="0"/>
              </a:rPr>
              <a:t>Cluster beads and delete small clusters (&lt;1% of total beads)</a:t>
            </a:r>
          </a:p>
          <a:p>
            <a:pPr lvl="1"/>
            <a:endParaRPr lang="it-CH" sz="2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146" name="Picture 2" descr="C:\Users\Matteo\Dropbox\Shared Justin MatteoD\EMnIM\Figures\FigureS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306" y="3126222"/>
            <a:ext cx="9739271" cy="331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03239" y="6534021"/>
            <a:ext cx="12088761" cy="8883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marR="0" lvl="0" indent="-324000" algn="l" hangingPunct="1">
              <a:lnSpc>
                <a:spcPct val="100000"/>
              </a:lnSpc>
              <a:spcBef>
                <a:spcPts val="0"/>
              </a:spcBef>
              <a:spcAft>
                <a:spcPts val="1559"/>
              </a:spcAft>
              <a:buSzPct val="45000"/>
              <a:buFont typeface="StarSymbol"/>
              <a:buNone/>
              <a:defRPr lang="en-GB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defPPr>
            <a:lvl1pPr marL="432000" marR="0" lvl="0" indent="-324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1559"/>
              </a:spcAft>
              <a:buSzPct val="45000"/>
              <a:buFont typeface="StarSymbol"/>
              <a:buChar char="●"/>
              <a:tabLst/>
              <a:defRPr lang="en-GB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1pPr>
            <a:lvl2pPr marL="864000" marR="0" lvl="1" indent="-324000" algn="l" hangingPunct="1">
              <a:lnSpc>
                <a:spcPct val="100000"/>
              </a:lnSpc>
              <a:spcBef>
                <a:spcPts val="0"/>
              </a:spcBef>
              <a:spcAft>
                <a:spcPts val="1244"/>
              </a:spcAft>
              <a:buSzPct val="75000"/>
              <a:buFont typeface="StarSymbol"/>
              <a:buChar char="–"/>
              <a:defRPr lang="en-GB" sz="209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2pPr>
            <a:lvl3pPr marL="1295999" marR="0" lvl="2" indent="-288000" algn="l" hangingPunct="1">
              <a:lnSpc>
                <a:spcPct val="100000"/>
              </a:lnSpc>
              <a:spcBef>
                <a:spcPts val="0"/>
              </a:spcBef>
              <a:spcAft>
                <a:spcPts val="935"/>
              </a:spcAft>
              <a:buSzPct val="45000"/>
              <a:buFont typeface="StarSymbol"/>
              <a:buChar char="●"/>
              <a:defRPr lang="en-GB" sz="209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3pPr>
            <a:lvl4pPr marL="1728000" marR="0" lvl="3" indent="-216000" algn="l" hangingPunct="1">
              <a:lnSpc>
                <a:spcPct val="100000"/>
              </a:lnSpc>
              <a:spcBef>
                <a:spcPts val="0"/>
              </a:spcBef>
              <a:spcAft>
                <a:spcPts val="624"/>
              </a:spcAft>
              <a:buSzPct val="75000"/>
              <a:buFont typeface="StarSymbol"/>
              <a:buChar char="–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4pPr>
            <a:lvl5pPr marL="2160000" marR="0" lvl="4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5pPr>
            <a:lvl6pPr marL="2592000" marR="0" lvl="5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6pPr>
            <a:lvl7pPr marL="3024000" marR="0" lvl="6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7pPr>
            <a:lvl8pPr marL="3456000" marR="0" lvl="7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8pPr>
            <a:lvl9pPr marL="3887999" marR="0" lvl="8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9pPr>
          </a:lstStyle>
          <a:p>
            <a:pPr marL="108000" indent="0">
              <a:buNone/>
            </a:pPr>
            <a:r>
              <a:rPr lang="en-GB" sz="1400" dirty="0" err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M.T.Degiacomi</a:t>
            </a:r>
            <a:r>
              <a:rPr lang="en-GB"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and J.L.P. </a:t>
            </a:r>
            <a:r>
              <a:rPr lang="en-GB" sz="1400" dirty="0" err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Benesch</a:t>
            </a:r>
            <a:r>
              <a:rPr lang="en-GB"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GB" sz="1400" i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</a:t>
            </a:r>
            <a:r>
              <a:rPr lang="en-US" sz="1400" i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∩</a:t>
            </a:r>
            <a:r>
              <a:rPr lang="en-GB" sz="1400" i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IM: software for relating ion mobility mass spectrometry and electron microscopy data</a:t>
            </a:r>
            <a:r>
              <a:rPr lang="en-GB"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GB" sz="1400" b="1" i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Analyst</a:t>
            </a:r>
            <a:r>
              <a:rPr lang="en-GB"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2015</a:t>
            </a:r>
            <a:endParaRPr lang="it-CH" sz="1400" dirty="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14948" y="3126222"/>
            <a:ext cx="287594" cy="2880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4724400" y="3126222"/>
            <a:ext cx="287594" cy="2880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8239433" y="3059855"/>
            <a:ext cx="287594" cy="2880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2911BD7B-218C-C3F5-483E-3CACFD629F6D}"/>
              </a:ext>
            </a:extLst>
          </p:cNvPr>
          <p:cNvSpPr txBox="1">
            <a:spLocks/>
          </p:cNvSpPr>
          <p:nvPr/>
        </p:nvSpPr>
        <p:spPr>
          <a:xfrm>
            <a:off x="11821954" y="656882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11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08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ost-its"/>
          <p:cNvSpPr txBox="1"/>
          <p:nvPr/>
        </p:nvSpPr>
        <p:spPr>
          <a:xfrm>
            <a:off x="5072482" y="344804"/>
            <a:ext cx="2047036" cy="71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5000"/>
            </a:lvl1pPr>
          </a:lstStyle>
          <a:p>
            <a:pPr algn="ctr" defTabSz="410766" hangingPunct="0"/>
            <a:r>
              <a:rPr sz="4200" b="1" kern="0" dirty="0">
                <a:solidFill>
                  <a:schemeClr val="accent5">
                    <a:lumMod val="50000"/>
                  </a:schemeClr>
                </a:solidFill>
                <a:latin typeface="Helvetica Neue"/>
                <a:sym typeface="Helvetica Neue"/>
              </a:rPr>
              <a:t>Post-its</a:t>
            </a:r>
          </a:p>
        </p:txBody>
      </p:sp>
      <p:pic>
        <p:nvPicPr>
          <p:cNvPr id="457" name="Image" descr="Image"/>
          <p:cNvPicPr>
            <a:picLocks noChangeAspect="1"/>
          </p:cNvPicPr>
          <p:nvPr/>
        </p:nvPicPr>
        <p:blipFill>
          <a:blip r:embed="rId2"/>
          <a:srcRect r="4286" b="3562"/>
          <a:stretch>
            <a:fillRect/>
          </a:stretch>
        </p:blipFill>
        <p:spPr>
          <a:xfrm>
            <a:off x="1336675" y="1720408"/>
            <a:ext cx="3118484" cy="3785353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Screenshot 2022-06-09 at 10.05.10.png" descr="Screenshot 2022-06-09 at 10.05.10.png"/>
          <p:cNvPicPr>
            <a:picLocks noChangeAspect="1"/>
          </p:cNvPicPr>
          <p:nvPr/>
        </p:nvPicPr>
        <p:blipFill>
          <a:blip r:embed="rId3"/>
          <a:srcRect t="4065"/>
          <a:stretch>
            <a:fillRect/>
          </a:stretch>
        </p:blipFill>
        <p:spPr>
          <a:xfrm>
            <a:off x="7268997" y="1939582"/>
            <a:ext cx="3653030" cy="3715305"/>
          </a:xfrm>
          <a:prstGeom prst="rect">
            <a:avLst/>
          </a:prstGeom>
          <a:ln w="12700">
            <a:miter lim="400000"/>
          </a:ln>
        </p:spPr>
      </p:pic>
      <p:sp>
        <p:nvSpPr>
          <p:cNvPr id="459" name="Something you liked"/>
          <p:cNvSpPr txBox="1"/>
          <p:nvPr/>
        </p:nvSpPr>
        <p:spPr>
          <a:xfrm>
            <a:off x="1902251" y="3031295"/>
            <a:ext cx="1987295" cy="795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47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 algn="ctr" defTabSz="410766" hangingPunct="0"/>
            <a:r>
              <a:rPr sz="2350" kern="0">
                <a:solidFill>
                  <a:srgbClr val="000000"/>
                </a:solidFill>
              </a:rPr>
              <a:t>Something you liked</a:t>
            </a:r>
          </a:p>
        </p:txBody>
      </p:sp>
      <p:sp>
        <p:nvSpPr>
          <p:cNvPr id="460" name="Something you think could be improved"/>
          <p:cNvSpPr txBox="1"/>
          <p:nvPr/>
        </p:nvSpPr>
        <p:spPr>
          <a:xfrm>
            <a:off x="8101867" y="2850476"/>
            <a:ext cx="1987295" cy="1157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47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 algn="ctr" defTabSz="410766" hangingPunct="0"/>
            <a:r>
              <a:rPr sz="2350" kern="0">
                <a:solidFill>
                  <a:srgbClr val="000000"/>
                </a:solidFill>
              </a:rPr>
              <a:t>Something you think could be improved</a:t>
            </a:r>
          </a:p>
        </p:txBody>
      </p:sp>
      <p:pic>
        <p:nvPicPr>
          <p:cNvPr id="461" name="dObBPfBJQSFkc9-YSSuRv5uP34lN-zGT26-MBzKBenKpbTc01QYyXVf40MFXw2-O8Y7JzvUv6XS8VQ7k5djl8Hf1uq5g586OV1aoGJVqU3CO1uftaDjghSdRyPyVRh1PzQHhjMv54rAce1_KNkqMiw.png" descr="dObBPfBJQSFkc9-YSSuRv5uP34lN-zGT26-MBzKBenKpbTc01QYyXVf40MFXw2-O8Y7JzvUv6XS8VQ7k5djl8Hf1uq5g586OV1aoGJVqU3CO1uftaDjghSdRyPyVRh1PzQHhjMv54rAce1_KNkqMiw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98" y="1440549"/>
            <a:ext cx="5151088" cy="4713414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Something you liked"/>
          <p:cNvSpPr txBox="1"/>
          <p:nvPr/>
        </p:nvSpPr>
        <p:spPr>
          <a:xfrm>
            <a:off x="1965751" y="3031295"/>
            <a:ext cx="1987295" cy="795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47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 algn="ctr" defTabSz="410766" hangingPunct="0"/>
            <a:r>
              <a:rPr sz="2350" kern="0">
                <a:solidFill>
                  <a:srgbClr val="000000"/>
                </a:solidFill>
              </a:rPr>
              <a:t>Something you liked</a:t>
            </a:r>
          </a:p>
        </p:txBody>
      </p:sp>
      <p:sp>
        <p:nvSpPr>
          <p:cNvPr id="463" name="😎👍"/>
          <p:cNvSpPr txBox="1"/>
          <p:nvPr/>
        </p:nvSpPr>
        <p:spPr>
          <a:xfrm>
            <a:off x="2564904" y="3850589"/>
            <a:ext cx="1008289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defRPr sz="56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228600" hangingPunct="0"/>
            <a:r>
              <a:rPr sz="2800" kern="0">
                <a:solidFill>
                  <a:srgbClr val="000000"/>
                </a:solidFill>
              </a:rPr>
              <a:t>😎👍</a:t>
            </a:r>
          </a:p>
        </p:txBody>
      </p:sp>
      <p:sp>
        <p:nvSpPr>
          <p:cNvPr id="464" name="😬👎"/>
          <p:cNvSpPr txBox="1"/>
          <p:nvPr/>
        </p:nvSpPr>
        <p:spPr>
          <a:xfrm>
            <a:off x="8701021" y="4358589"/>
            <a:ext cx="1008289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defRPr sz="56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228600" hangingPunct="0"/>
            <a:r>
              <a:rPr sz="2800" kern="0">
                <a:solidFill>
                  <a:srgbClr val="000000"/>
                </a:solidFill>
              </a:rPr>
              <a:t>😬👎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b="1" dirty="0">
                <a:solidFill>
                  <a:schemeClr val="accent5">
                    <a:lumMod val="50000"/>
                  </a:schemeClr>
                </a:solidFill>
              </a:rPr>
              <a:t>The Data Mining world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49350" y="1340768"/>
            <a:ext cx="9355162" cy="5832649"/>
            <a:chOff x="35496" y="1318439"/>
            <a:chExt cx="8928992" cy="5566945"/>
          </a:xfrm>
        </p:grpSpPr>
        <p:pic>
          <p:nvPicPr>
            <p:cNvPr id="1026" name="Picture 2" descr="C:\Users\Matteo\Documents\research\presentations\2015_computational_seminar\ml_map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6" y="1318439"/>
              <a:ext cx="8928992" cy="5566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167341" y="5877272"/>
              <a:ext cx="3024336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CH" dirty="0">
                  <a:solidFill>
                    <a:schemeClr val="tx1"/>
                  </a:solidFill>
                </a:rPr>
                <a:t>From </a:t>
              </a:r>
              <a:r>
                <a:rPr lang="it-CH" b="1" dirty="0">
                  <a:solidFill>
                    <a:schemeClr val="tx1"/>
                  </a:solidFill>
                </a:rPr>
                <a:t>scikit-learn.org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732240" y="1412776"/>
              <a:ext cx="208823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</p:grpSp>
      <p:sp>
        <p:nvSpPr>
          <p:cNvPr id="3" name="Slide Number">
            <a:extLst>
              <a:ext uri="{FF2B5EF4-FFF2-40B4-BE49-F238E27FC236}">
                <a16:creationId xmlns:a16="http://schemas.microsoft.com/office/drawing/2014/main" id="{9D921BC2-7BBF-7649-27A6-FAD433E68FA2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2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233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b="1" dirty="0">
                <a:solidFill>
                  <a:schemeClr val="accent5">
                    <a:lumMod val="50000"/>
                  </a:schemeClr>
                </a:solidFill>
              </a:rPr>
              <a:t>The Data Mining world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49350" y="1340768"/>
            <a:ext cx="9355162" cy="5832649"/>
            <a:chOff x="35496" y="1318439"/>
            <a:chExt cx="8928992" cy="5566945"/>
          </a:xfrm>
        </p:grpSpPr>
        <p:pic>
          <p:nvPicPr>
            <p:cNvPr id="1026" name="Picture 2" descr="C:\Users\Matteo\Documents\research\presentations\2015_computational_seminar\ml_map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6" y="1318439"/>
              <a:ext cx="8928992" cy="5566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167341" y="5877272"/>
              <a:ext cx="3024336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CH" dirty="0">
                  <a:solidFill>
                    <a:schemeClr val="tx1"/>
                  </a:solidFill>
                </a:rPr>
                <a:t>From </a:t>
              </a:r>
              <a:r>
                <a:rPr lang="it-CH" b="1" dirty="0">
                  <a:solidFill>
                    <a:schemeClr val="tx1"/>
                  </a:solidFill>
                </a:rPr>
                <a:t>scikit-learn.org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732240" y="1412776"/>
              <a:ext cx="208823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</p:grpSp>
      <p:sp>
        <p:nvSpPr>
          <p:cNvPr id="3" name="Freeform 2"/>
          <p:cNvSpPr/>
          <p:nvPr/>
        </p:nvSpPr>
        <p:spPr>
          <a:xfrm>
            <a:off x="1364226" y="1290484"/>
            <a:ext cx="9593826" cy="5043948"/>
          </a:xfrm>
          <a:custGeom>
            <a:avLst/>
            <a:gdLst>
              <a:gd name="connsiteX0" fmla="*/ 0 w 9593826"/>
              <a:gd name="connsiteY0" fmla="*/ 1946787 h 5043948"/>
              <a:gd name="connsiteX1" fmla="*/ 3274142 w 9593826"/>
              <a:gd name="connsiteY1" fmla="*/ 2706329 h 5043948"/>
              <a:gd name="connsiteX2" fmla="*/ 3347884 w 9593826"/>
              <a:gd name="connsiteY2" fmla="*/ 2780071 h 5043948"/>
              <a:gd name="connsiteX3" fmla="*/ 3974690 w 9593826"/>
              <a:gd name="connsiteY3" fmla="*/ 3075039 h 5043948"/>
              <a:gd name="connsiteX4" fmla="*/ 4114800 w 9593826"/>
              <a:gd name="connsiteY4" fmla="*/ 3458497 h 5043948"/>
              <a:gd name="connsiteX5" fmla="*/ 4011561 w 9593826"/>
              <a:gd name="connsiteY5" fmla="*/ 4144297 h 5043948"/>
              <a:gd name="connsiteX6" fmla="*/ 3797709 w 9593826"/>
              <a:gd name="connsiteY6" fmla="*/ 4321277 h 5043948"/>
              <a:gd name="connsiteX7" fmla="*/ 3134032 w 9593826"/>
              <a:gd name="connsiteY7" fmla="*/ 4756355 h 5043948"/>
              <a:gd name="connsiteX8" fmla="*/ 3480619 w 9593826"/>
              <a:gd name="connsiteY8" fmla="*/ 4992329 h 5043948"/>
              <a:gd name="connsiteX9" fmla="*/ 9003890 w 9593826"/>
              <a:gd name="connsiteY9" fmla="*/ 5043948 h 5043948"/>
              <a:gd name="connsiteX10" fmla="*/ 9593826 w 9593826"/>
              <a:gd name="connsiteY10" fmla="*/ 280219 h 5043948"/>
              <a:gd name="connsiteX11" fmla="*/ 457200 w 9593826"/>
              <a:gd name="connsiteY11" fmla="*/ 0 h 5043948"/>
              <a:gd name="connsiteX12" fmla="*/ 0 w 9593826"/>
              <a:gd name="connsiteY12" fmla="*/ 1946787 h 5043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593826" h="5043948">
                <a:moveTo>
                  <a:pt x="0" y="1946787"/>
                </a:moveTo>
                <a:lnTo>
                  <a:pt x="3274142" y="2706329"/>
                </a:lnTo>
                <a:lnTo>
                  <a:pt x="3347884" y="2780071"/>
                </a:lnTo>
                <a:lnTo>
                  <a:pt x="3974690" y="3075039"/>
                </a:lnTo>
                <a:lnTo>
                  <a:pt x="4114800" y="3458497"/>
                </a:lnTo>
                <a:lnTo>
                  <a:pt x="4011561" y="4144297"/>
                </a:lnTo>
                <a:lnTo>
                  <a:pt x="3797709" y="4321277"/>
                </a:lnTo>
                <a:lnTo>
                  <a:pt x="3134032" y="4756355"/>
                </a:lnTo>
                <a:lnTo>
                  <a:pt x="3480619" y="4992329"/>
                </a:lnTo>
                <a:lnTo>
                  <a:pt x="9003890" y="5043948"/>
                </a:lnTo>
                <a:lnTo>
                  <a:pt x="9593826" y="280219"/>
                </a:lnTo>
                <a:lnTo>
                  <a:pt x="457200" y="0"/>
                </a:lnTo>
                <a:lnTo>
                  <a:pt x="0" y="1946787"/>
                </a:lnTo>
                <a:close/>
              </a:path>
            </a:pathLst>
          </a:cu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163F0465-7D8F-3EED-840A-B052B84CC76F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3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9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b="1" dirty="0">
                <a:solidFill>
                  <a:schemeClr val="accent5">
                    <a:lumMod val="50000"/>
                  </a:schemeClr>
                </a:solidFill>
              </a:rPr>
              <a:t>Clustering (i.e., unsupervised learning)</a:t>
            </a:r>
          </a:p>
        </p:txBody>
      </p:sp>
      <p:pic>
        <p:nvPicPr>
          <p:cNvPr id="12" name="Picture 2" descr="C:\Users\Matteo\Documents\research\presentations\2015_computational_seminar\plot_cluster_comparison_001.png"/>
          <p:cNvPicPr>
            <a:picLocks noChangeAspect="1" noChangeArrowheads="1"/>
          </p:cNvPicPr>
          <p:nvPr/>
        </p:nvPicPr>
        <p:blipFill rotWithShape="1"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360" t="75770" r="13722" b="-2072"/>
          <a:stretch/>
        </p:blipFill>
        <p:spPr bwMode="auto">
          <a:xfrm>
            <a:off x="7314101" y="2263154"/>
            <a:ext cx="2352162" cy="259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Matteo\Documents\research\presentations\2015_computational_seminar\plot_cluster_comparison_001.png"/>
          <p:cNvPicPr>
            <a:picLocks noChangeAspect="1" noChangeArrowheads="1"/>
          </p:cNvPicPr>
          <p:nvPr/>
        </p:nvPicPr>
        <p:blipFill rotWithShape="1"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290" t="28060" r="13981" b="47954"/>
          <a:stretch/>
        </p:blipFill>
        <p:spPr bwMode="auto">
          <a:xfrm>
            <a:off x="4963416" y="2305822"/>
            <a:ext cx="2314817" cy="2367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877932" y="1968823"/>
            <a:ext cx="4788331" cy="3093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20" name="Rectangle 19"/>
          <p:cNvSpPr/>
          <p:nvPr/>
        </p:nvSpPr>
        <p:spPr>
          <a:xfrm>
            <a:off x="6793493" y="4449205"/>
            <a:ext cx="437808" cy="170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grpSp>
        <p:nvGrpSpPr>
          <p:cNvPr id="18" name="Group 17"/>
          <p:cNvGrpSpPr/>
          <p:nvPr/>
        </p:nvGrpSpPr>
        <p:grpSpPr>
          <a:xfrm>
            <a:off x="234109" y="2294855"/>
            <a:ext cx="2427220" cy="2399626"/>
            <a:chOff x="4499992" y="3069796"/>
            <a:chExt cx="2080562" cy="2056909"/>
          </a:xfrm>
        </p:grpSpPr>
        <p:pic>
          <p:nvPicPr>
            <p:cNvPr id="13" name="Picture 2" descr="C:\Users\Matteo\Documents\research\presentations\2015_computational_seminar\plot_cluster_comparison_001.png"/>
            <p:cNvPicPr>
              <a:picLocks noChangeAspect="1" noChangeArrowheads="1"/>
            </p:cNvPicPr>
            <p:nvPr/>
          </p:nvPicPr>
          <p:blipFill rotWithShape="1"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66" t="52063" r="1435" b="23620"/>
            <a:stretch/>
          </p:blipFill>
          <p:spPr bwMode="auto">
            <a:xfrm>
              <a:off x="4499992" y="3069796"/>
              <a:ext cx="2080562" cy="2056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/>
            <p:cNvSpPr/>
            <p:nvPr/>
          </p:nvSpPr>
          <p:spPr>
            <a:xfrm>
              <a:off x="6004748" y="4907060"/>
              <a:ext cx="454699" cy="1616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</p:grpSp>
      <p:sp>
        <p:nvSpPr>
          <p:cNvPr id="24" name="Rectangle 23"/>
          <p:cNvSpPr/>
          <p:nvPr/>
        </p:nvSpPr>
        <p:spPr>
          <a:xfrm>
            <a:off x="9151116" y="4466031"/>
            <a:ext cx="428919" cy="170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16" name="Rectangle 15"/>
          <p:cNvSpPr/>
          <p:nvPr/>
        </p:nvSpPr>
        <p:spPr>
          <a:xfrm>
            <a:off x="4121880" y="4677751"/>
            <a:ext cx="4788331" cy="3093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grpSp>
        <p:nvGrpSpPr>
          <p:cNvPr id="7" name="Group 6"/>
          <p:cNvGrpSpPr/>
          <p:nvPr/>
        </p:nvGrpSpPr>
        <p:grpSpPr>
          <a:xfrm>
            <a:off x="2573907" y="2253519"/>
            <a:ext cx="2392714" cy="2494104"/>
            <a:chOff x="278382" y="2996469"/>
            <a:chExt cx="2392714" cy="2494104"/>
          </a:xfrm>
        </p:grpSpPr>
        <p:pic>
          <p:nvPicPr>
            <p:cNvPr id="11" name="Picture 2" descr="C:\Users\Matteo\Documents\research\presentations\2015_computational_seminar\plot_cluster_comparison_001.png"/>
            <p:cNvPicPr>
              <a:picLocks noChangeAspect="1" noChangeArrowheads="1"/>
            </p:cNvPicPr>
            <p:nvPr/>
          </p:nvPicPr>
          <p:blipFill rotWithShape="1"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68" t="3442" r="62009" b="71284"/>
            <a:stretch/>
          </p:blipFill>
          <p:spPr bwMode="auto">
            <a:xfrm>
              <a:off x="278382" y="2996469"/>
              <a:ext cx="2392714" cy="2494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2126510" y="5198404"/>
              <a:ext cx="437808" cy="170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3" name="Rectangle 2"/>
            <p:cNvSpPr/>
            <p:nvPr/>
          </p:nvSpPr>
          <p:spPr>
            <a:xfrm>
              <a:off x="1316866" y="4121223"/>
              <a:ext cx="315747" cy="2351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3" t="36550" r="88708" b="47534"/>
          <a:stretch/>
        </p:blipFill>
        <p:spPr>
          <a:xfrm>
            <a:off x="9621814" y="2275084"/>
            <a:ext cx="2266086" cy="2390822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1249479" y="4438696"/>
            <a:ext cx="585292" cy="1821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17" name="Rectangle 16"/>
          <p:cNvSpPr/>
          <p:nvPr/>
        </p:nvSpPr>
        <p:spPr>
          <a:xfrm>
            <a:off x="234110" y="4687676"/>
            <a:ext cx="11600662" cy="6109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5" name="Rectangle 4"/>
          <p:cNvSpPr/>
          <p:nvPr/>
        </p:nvSpPr>
        <p:spPr>
          <a:xfrm>
            <a:off x="2321890" y="5123237"/>
            <a:ext cx="778290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CH" sz="2800" dirty="0">
                <a:latin typeface="Helvetica" panose="020B0604020202020204" pitchFamily="34" charset="0"/>
                <a:cs typeface="Helvetica" panose="020B0604020202020204" pitchFamily="34" charset="0"/>
              </a:rPr>
              <a:t>Known number of clusters? Flat geometry?</a:t>
            </a:r>
          </a:p>
          <a:p>
            <a:pPr algn="ctr"/>
            <a:r>
              <a:rPr lang="it-CH" sz="2800" dirty="0">
                <a:latin typeface="Helvetica" panose="020B0604020202020204" pitchFamily="34" charset="0"/>
                <a:cs typeface="Helvetica" panose="020B0604020202020204" pitchFamily="34" charset="0"/>
              </a:rPr>
              <a:t>Even cluster size? Outliers? Centroids needed?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BD1D14D7-C8BE-8583-4DFB-57116A5F84B2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4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68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26651"/>
            <a:ext cx="10515600" cy="1325563"/>
          </a:xfrm>
        </p:spPr>
        <p:txBody>
          <a:bodyPr/>
          <a:lstStyle/>
          <a:p>
            <a:r>
              <a:rPr lang="it-CH" b="1" dirty="0">
                <a:solidFill>
                  <a:schemeClr val="accent5">
                    <a:lumMod val="50000"/>
                  </a:schemeClr>
                </a:solidFill>
              </a:rPr>
              <a:t>Clustering algorithms</a:t>
            </a:r>
          </a:p>
        </p:txBody>
      </p:sp>
      <p:sp>
        <p:nvSpPr>
          <p:cNvPr id="6" name="Rectangle 5"/>
          <p:cNvSpPr/>
          <p:nvPr/>
        </p:nvSpPr>
        <p:spPr>
          <a:xfrm>
            <a:off x="1487488" y="6525344"/>
            <a:ext cx="5832649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CH" i="1" dirty="0">
                <a:solidFill>
                  <a:srgbClr val="0070C0"/>
                </a:solidFill>
              </a:rPr>
              <a:t>scikit-learn.org/stable/modules/clustering.html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673540" y="1556792"/>
            <a:ext cx="1080120" cy="4320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856651"/>
            <a:ext cx="8893677" cy="55056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99853" y="811161"/>
            <a:ext cx="1729247" cy="573630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7663379" y="625956"/>
            <a:ext cx="4299155" cy="573630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E21D93-797D-437D-F3A0-5037007E749B}"/>
              </a:ext>
            </a:extLst>
          </p:cNvPr>
          <p:cNvSpPr/>
          <p:nvPr/>
        </p:nvSpPr>
        <p:spPr>
          <a:xfrm>
            <a:off x="5081128" y="782586"/>
            <a:ext cx="1729247" cy="573630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5DF61A4D-CBCB-8D29-0FF7-69703A06F5B9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5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24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1221" y="1879229"/>
            <a:ext cx="3811351" cy="361613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94" name="Image" descr="Image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641896" y="1879229"/>
            <a:ext cx="3810001" cy="361485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4E0C19F-B0F8-8CCB-00A3-4F9C3823E875}"/>
              </a:ext>
            </a:extLst>
          </p:cNvPr>
          <p:cNvGrpSpPr/>
          <p:nvPr/>
        </p:nvGrpSpPr>
        <p:grpSpPr>
          <a:xfrm>
            <a:off x="190082" y="2389501"/>
            <a:ext cx="7130961" cy="4092729"/>
            <a:chOff x="190082" y="2389501"/>
            <a:chExt cx="7130961" cy="4092729"/>
          </a:xfrm>
        </p:grpSpPr>
        <p:sp>
          <p:nvSpPr>
            <p:cNvPr id="291" name="Repeat until convergence:…"/>
            <p:cNvSpPr txBox="1"/>
            <p:nvPr/>
          </p:nvSpPr>
          <p:spPr>
            <a:xfrm>
              <a:off x="219780" y="2389501"/>
              <a:ext cx="4589078" cy="27651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pPr algn="l">
                <a:defRPr sz="5000"/>
              </a:pPr>
              <a:r>
                <a:rPr sz="2500" dirty="0">
                  <a:cs typeface="Helvetica" panose="020B0604020202020204" pitchFamily="34" charset="0"/>
                </a:rPr>
                <a:t>Repeat until convergence:</a:t>
              </a:r>
              <a:endParaRPr lang="en-GB" sz="2500" dirty="0">
                <a:cs typeface="Helvetica" panose="020B0604020202020204" pitchFamily="34" charset="0"/>
              </a:endParaRPr>
            </a:p>
            <a:p>
              <a:pPr algn="l">
                <a:defRPr sz="5000"/>
              </a:pPr>
              <a:endParaRPr sz="2500" dirty="0">
                <a:cs typeface="Helvetica" panose="020B0604020202020204" pitchFamily="34" charset="0"/>
              </a:endParaRPr>
            </a:p>
            <a:p>
              <a:pPr algn="l">
                <a:buSzPct val="100000"/>
                <a:defRPr sz="5000" b="0"/>
              </a:pPr>
              <a:r>
                <a:rPr lang="en-GB" sz="2500" dirty="0">
                  <a:cs typeface="Helvetica" panose="020B0604020202020204" pitchFamily="34" charset="0"/>
                </a:rPr>
                <a:t>     </a:t>
              </a:r>
              <a:r>
                <a:rPr sz="2500" dirty="0">
                  <a:cs typeface="Helvetica" panose="020B0604020202020204" pitchFamily="34" charset="0"/>
                </a:rPr>
                <a:t>For each point x</a:t>
              </a:r>
              <a:r>
                <a:rPr sz="2500" baseline="-5999" dirty="0">
                  <a:cs typeface="Helvetica" panose="020B0604020202020204" pitchFamily="34" charset="0"/>
                </a:rPr>
                <a:t>i</a:t>
              </a:r>
              <a:r>
                <a:rPr sz="2500" dirty="0">
                  <a:cs typeface="Helvetica" panose="020B0604020202020204" pitchFamily="34" charset="0"/>
                </a:rPr>
                <a:t>:</a:t>
              </a:r>
              <a:endParaRPr lang="en-GB" sz="2500" dirty="0">
                <a:cs typeface="Helvetica" panose="020B0604020202020204" pitchFamily="34" charset="0"/>
              </a:endParaRPr>
            </a:p>
            <a:p>
              <a:pPr algn="l">
                <a:buSzPct val="100000"/>
                <a:defRPr sz="5000" b="0"/>
              </a:pPr>
              <a:r>
                <a:rPr lang="en-GB" sz="2500" dirty="0">
                  <a:cs typeface="Helvetica" panose="020B0604020202020204" pitchFamily="34" charset="0"/>
                </a:rPr>
                <a:t>          </a:t>
              </a:r>
              <a:r>
                <a:rPr sz="2500" dirty="0">
                  <a:cs typeface="Helvetica" panose="020B0604020202020204" pitchFamily="34" charset="0"/>
                </a:rPr>
                <a:t>Find nearest centroid </a:t>
              </a:r>
              <a:r>
                <a:rPr sz="2500" dirty="0" err="1">
                  <a:cs typeface="Helvetica" panose="020B0604020202020204" pitchFamily="34" charset="0"/>
                </a:rPr>
                <a:t>c</a:t>
              </a:r>
              <a:r>
                <a:rPr sz="2500" baseline="-5999" dirty="0" err="1">
                  <a:cs typeface="Helvetica" panose="020B0604020202020204" pitchFamily="34" charset="0"/>
                </a:rPr>
                <a:t>j</a:t>
              </a:r>
              <a:r>
                <a:rPr lang="en-GB" sz="2500" baseline="-5999" dirty="0">
                  <a:cs typeface="Helvetica" panose="020B0604020202020204" pitchFamily="34" charset="0"/>
                </a:rPr>
                <a:t> =</a:t>
              </a:r>
            </a:p>
            <a:p>
              <a:pPr algn="l">
                <a:buSzPct val="100000"/>
                <a:defRPr sz="5000" b="0"/>
              </a:pPr>
              <a:r>
                <a:rPr lang="en-GB" sz="2500" baseline="-5999" dirty="0">
                  <a:cs typeface="Helvetica" panose="020B0604020202020204" pitchFamily="34" charset="0"/>
                </a:rPr>
                <a:t>               </a:t>
              </a:r>
              <a:r>
                <a:rPr sz="2500" dirty="0">
                  <a:cs typeface="Helvetica" panose="020B0604020202020204" pitchFamily="34" charset="0"/>
                </a:rPr>
                <a:t>Assign the point x</a:t>
              </a:r>
              <a:r>
                <a:rPr sz="2500" baseline="-5999" dirty="0">
                  <a:cs typeface="Helvetica" panose="020B0604020202020204" pitchFamily="34" charset="0"/>
                </a:rPr>
                <a:t>i</a:t>
              </a:r>
              <a:r>
                <a:rPr sz="2500" dirty="0">
                  <a:cs typeface="Helvetica" panose="020B0604020202020204" pitchFamily="34" charset="0"/>
                </a:rPr>
                <a:t> to cluster j</a:t>
              </a:r>
            </a:p>
            <a:p>
              <a:pPr algn="l">
                <a:defRPr sz="5000" b="0"/>
              </a:pPr>
              <a:endParaRPr sz="2500" dirty="0">
                <a:cs typeface="Helvetica" panose="020B0604020202020204" pitchFamily="34" charset="0"/>
              </a:endParaRPr>
            </a:p>
            <a:p>
              <a:pPr algn="l">
                <a:defRPr sz="5000"/>
              </a:pPr>
              <a:endParaRPr sz="2500" dirty="0">
                <a:cs typeface="Helvetica" panose="020B0604020202020204" pitchFamily="34" charset="0"/>
              </a:endParaRPr>
            </a:p>
          </p:txBody>
        </p:sp>
        <p:pic>
          <p:nvPicPr>
            <p:cNvPr id="292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36456" y="3658414"/>
              <a:ext cx="2092581" cy="4495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7" name="Fore each cluster j = 1…K:…"/>
            <p:cNvSpPr txBox="1"/>
            <p:nvPr/>
          </p:nvSpPr>
          <p:spPr>
            <a:xfrm>
              <a:off x="190082" y="4481413"/>
              <a:ext cx="7130961" cy="12262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pPr algn="l">
                <a:buSzPct val="100000"/>
                <a:defRPr sz="5000" b="0"/>
              </a:pPr>
              <a:r>
                <a:rPr lang="en-GB" sz="2500" dirty="0"/>
                <a:t>     </a:t>
              </a:r>
              <a:r>
                <a:rPr sz="2500" dirty="0"/>
                <a:t>For each cluster j = 1…K:</a:t>
              </a:r>
              <a:endParaRPr lang="en-GB" sz="2500" dirty="0"/>
            </a:p>
            <a:p>
              <a:pPr algn="l">
                <a:buSzPct val="100000"/>
                <a:defRPr sz="5000" b="0"/>
              </a:pPr>
              <a:r>
                <a:rPr lang="en-GB" sz="2500" dirty="0"/>
                <a:t>          </a:t>
              </a:r>
              <a:r>
                <a:rPr sz="2500" dirty="0"/>
                <a:t>Compute the centroid mean for all points in</a:t>
              </a:r>
              <a:endParaRPr lang="en-GB" sz="2500" dirty="0"/>
            </a:p>
            <a:p>
              <a:pPr algn="l">
                <a:buSzPct val="100000"/>
                <a:defRPr sz="5000" b="0"/>
              </a:pPr>
              <a:r>
                <a:rPr sz="2500" dirty="0"/>
                <a:t> </a:t>
              </a:r>
              <a:r>
                <a:rPr lang="en-GB" sz="2500" dirty="0"/>
                <a:t>         </a:t>
              </a:r>
              <a:r>
                <a:rPr sz="2500" dirty="0"/>
                <a:t>one cluster and</a:t>
              </a:r>
              <a:r>
                <a:rPr lang="en-GB" sz="2500" dirty="0"/>
                <a:t> </a:t>
              </a:r>
              <a:r>
                <a:rPr sz="2500" dirty="0"/>
                <a:t>update the centroid</a:t>
              </a:r>
            </a:p>
          </p:txBody>
        </p:sp>
        <p:pic>
          <p:nvPicPr>
            <p:cNvPr id="298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0962" y="5859929"/>
              <a:ext cx="2159001" cy="622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99" name="Image" descr="Image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641897" y="1879229"/>
            <a:ext cx="3810001" cy="361485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F423CA-323E-0DE7-FFAE-AFE728247C1A}"/>
              </a:ext>
            </a:extLst>
          </p:cNvPr>
          <p:cNvSpPr txBox="1"/>
          <p:nvPr/>
        </p:nvSpPr>
        <p:spPr>
          <a:xfrm>
            <a:off x="219780" y="1119532"/>
            <a:ext cx="8996957" cy="4770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defRPr sz="5000"/>
            </a:pPr>
            <a:r>
              <a:rPr lang="en-GB" sz="2500" b="1" dirty="0"/>
              <a:t>Input</a:t>
            </a:r>
            <a:r>
              <a:rPr lang="en-GB" sz="2500" dirty="0"/>
              <a:t>: K, set of points x</a:t>
            </a:r>
            <a:r>
              <a:rPr lang="en-GB" sz="2500" baseline="-5999" dirty="0"/>
              <a:t>1</a:t>
            </a:r>
            <a:r>
              <a:rPr lang="en-GB" sz="2500" dirty="0"/>
              <a:t>…</a:t>
            </a:r>
            <a:r>
              <a:rPr lang="en-GB" sz="2500" dirty="0" err="1"/>
              <a:t>x</a:t>
            </a:r>
            <a:r>
              <a:rPr lang="en-GB" sz="2500" baseline="-5999" dirty="0" err="1"/>
              <a:t>n</a:t>
            </a:r>
            <a:r>
              <a:rPr lang="en-GB" sz="2500" baseline="-5999" dirty="0"/>
              <a:t> </a:t>
            </a:r>
            <a:r>
              <a:rPr lang="en-GB" sz="2500" dirty="0"/>
              <a:t> (can be in N-dimensional)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FB7DCF-1835-7610-2325-6F1D6560FCC1}"/>
              </a:ext>
            </a:extLst>
          </p:cNvPr>
          <p:cNvSpPr txBox="1"/>
          <p:nvPr/>
        </p:nvSpPr>
        <p:spPr>
          <a:xfrm>
            <a:off x="219780" y="1758700"/>
            <a:ext cx="6743699" cy="4770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defRPr sz="5000"/>
            </a:pPr>
            <a:r>
              <a:rPr lang="en-GB" sz="2500" dirty="0"/>
              <a:t>Place centroids, c</a:t>
            </a:r>
            <a:r>
              <a:rPr lang="en-GB" sz="2500" baseline="-5999" dirty="0"/>
              <a:t>1</a:t>
            </a:r>
            <a:r>
              <a:rPr lang="en-GB" sz="2500" dirty="0"/>
              <a:t>…,</a:t>
            </a:r>
            <a:r>
              <a:rPr lang="en-GB" sz="2500" dirty="0" err="1"/>
              <a:t>c</a:t>
            </a:r>
            <a:r>
              <a:rPr lang="en-GB" sz="2500" baseline="-5999" dirty="0" err="1"/>
              <a:t>n</a:t>
            </a:r>
            <a:r>
              <a:rPr lang="en-GB" sz="2500" dirty="0"/>
              <a:t> at random locations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D89842A-61ED-4361-7784-1EE178B39CA5}"/>
              </a:ext>
            </a:extLst>
          </p:cNvPr>
          <p:cNvSpPr txBox="1">
            <a:spLocks/>
          </p:cNvSpPr>
          <p:nvPr/>
        </p:nvSpPr>
        <p:spPr>
          <a:xfrm>
            <a:off x="838200" y="-3266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CH" sz="4400" b="1" dirty="0">
                <a:solidFill>
                  <a:schemeClr val="accent5">
                    <a:lumMod val="50000"/>
                  </a:schemeClr>
                </a:solidFill>
              </a:rPr>
              <a:t>How does k-means work?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3E1EC2-9FDA-3750-1ADC-3E2D4A0D9ECE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6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peat until convergence:…"/>
          <p:cNvSpPr txBox="1"/>
          <p:nvPr/>
        </p:nvSpPr>
        <p:spPr>
          <a:xfrm>
            <a:off x="219780" y="2381633"/>
            <a:ext cx="4589078" cy="27651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numCol="1" anchor="ctr">
            <a:spAutoFit/>
          </a:bodyPr>
          <a:lstStyle/>
          <a:p>
            <a:pPr algn="l">
              <a:defRPr sz="5000"/>
            </a:pPr>
            <a:r>
              <a:rPr sz="2500" dirty="0"/>
              <a:t>Repeat until convergence:</a:t>
            </a:r>
            <a:endParaRPr lang="en-GB" sz="2500" dirty="0"/>
          </a:p>
          <a:p>
            <a:pPr algn="l">
              <a:defRPr sz="5000"/>
            </a:pPr>
            <a:endParaRPr sz="2500" dirty="0"/>
          </a:p>
          <a:p>
            <a:pPr algn="l">
              <a:buSzPct val="100000"/>
              <a:defRPr sz="5000" b="0"/>
            </a:pPr>
            <a:r>
              <a:rPr lang="en-GB" sz="2500" dirty="0"/>
              <a:t>     </a:t>
            </a:r>
            <a:r>
              <a:rPr sz="2500" dirty="0"/>
              <a:t>For each point x</a:t>
            </a:r>
            <a:r>
              <a:rPr sz="2500" baseline="-5999" dirty="0"/>
              <a:t>i</a:t>
            </a:r>
            <a:r>
              <a:rPr sz="2500" dirty="0"/>
              <a:t>:</a:t>
            </a:r>
            <a:endParaRPr lang="en-GB" sz="2500" dirty="0"/>
          </a:p>
          <a:p>
            <a:pPr algn="l">
              <a:buSzPct val="100000"/>
              <a:defRPr sz="5000" b="0"/>
            </a:pPr>
            <a:r>
              <a:rPr lang="en-GB" sz="2500" dirty="0"/>
              <a:t>          </a:t>
            </a:r>
            <a:r>
              <a:rPr sz="2500" dirty="0"/>
              <a:t>Find nearest centroid </a:t>
            </a:r>
            <a:r>
              <a:rPr sz="2500" dirty="0" err="1"/>
              <a:t>c</a:t>
            </a:r>
            <a:r>
              <a:rPr sz="2500" baseline="-5999" dirty="0" err="1"/>
              <a:t>j</a:t>
            </a:r>
            <a:r>
              <a:rPr lang="en-GB" sz="2500" baseline="-5999" dirty="0"/>
              <a:t> =</a:t>
            </a:r>
          </a:p>
          <a:p>
            <a:pPr algn="l">
              <a:buSzPct val="100000"/>
              <a:defRPr sz="5000" b="0"/>
            </a:pPr>
            <a:r>
              <a:rPr lang="en-GB" sz="2500" baseline="-5999" dirty="0"/>
              <a:t>               </a:t>
            </a:r>
            <a:r>
              <a:rPr sz="2500" dirty="0"/>
              <a:t>Assign the point x</a:t>
            </a:r>
            <a:r>
              <a:rPr sz="2500" baseline="-5999" dirty="0"/>
              <a:t>i</a:t>
            </a:r>
            <a:r>
              <a:rPr sz="2500" dirty="0"/>
              <a:t> to cluster j</a:t>
            </a:r>
          </a:p>
          <a:p>
            <a:pPr algn="l">
              <a:defRPr sz="5000" b="0"/>
            </a:pPr>
            <a:endParaRPr sz="2500" dirty="0"/>
          </a:p>
          <a:p>
            <a:pPr algn="l">
              <a:defRPr sz="5000"/>
            </a:pPr>
            <a:endParaRPr sz="2500" dirty="0"/>
          </a:p>
        </p:txBody>
      </p:sp>
      <p:sp>
        <p:nvSpPr>
          <p:cNvPr id="297" name="Fore each cluster j = 1…K:…"/>
          <p:cNvSpPr txBox="1"/>
          <p:nvPr/>
        </p:nvSpPr>
        <p:spPr>
          <a:xfrm>
            <a:off x="190082" y="4452838"/>
            <a:ext cx="7130961" cy="12262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ctr">
            <a:spAutoFit/>
          </a:bodyPr>
          <a:lstStyle/>
          <a:p>
            <a:pPr algn="l">
              <a:buSzPct val="100000"/>
              <a:defRPr sz="5000" b="0"/>
            </a:pPr>
            <a:r>
              <a:rPr lang="en-GB" sz="2500" dirty="0"/>
              <a:t>     </a:t>
            </a:r>
            <a:r>
              <a:rPr sz="2500" dirty="0"/>
              <a:t>For each cluster j = 1…K:</a:t>
            </a:r>
            <a:endParaRPr lang="en-GB" sz="2500" dirty="0"/>
          </a:p>
          <a:p>
            <a:pPr algn="l">
              <a:buSzPct val="100000"/>
              <a:defRPr sz="5000" b="0"/>
            </a:pPr>
            <a:r>
              <a:rPr lang="en-GB" sz="2500" dirty="0"/>
              <a:t>          </a:t>
            </a:r>
            <a:r>
              <a:rPr sz="2500" dirty="0"/>
              <a:t>Compute the centroid mean for all points in</a:t>
            </a:r>
            <a:endParaRPr lang="en-GB" sz="2500" dirty="0"/>
          </a:p>
          <a:p>
            <a:pPr algn="l">
              <a:buSzPct val="100000"/>
              <a:defRPr sz="5000" b="0"/>
            </a:pPr>
            <a:r>
              <a:rPr sz="2500" dirty="0"/>
              <a:t> </a:t>
            </a:r>
            <a:r>
              <a:rPr lang="en-GB" sz="2500" dirty="0"/>
              <a:t>         </a:t>
            </a:r>
            <a:r>
              <a:rPr sz="2500" dirty="0"/>
              <a:t>one cluster and</a:t>
            </a:r>
            <a:r>
              <a:rPr lang="en-GB" sz="2500" dirty="0"/>
              <a:t> </a:t>
            </a:r>
            <a:r>
              <a:rPr sz="2500" dirty="0"/>
              <a:t>update the centroid</a:t>
            </a:r>
          </a:p>
        </p:txBody>
      </p:sp>
      <p:pic>
        <p:nvPicPr>
          <p:cNvPr id="2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62" y="5802779"/>
            <a:ext cx="2159001" cy="62230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F423CA-323E-0DE7-FFAE-AFE728247C1A}"/>
              </a:ext>
            </a:extLst>
          </p:cNvPr>
          <p:cNvSpPr txBox="1"/>
          <p:nvPr/>
        </p:nvSpPr>
        <p:spPr>
          <a:xfrm>
            <a:off x="219780" y="1119532"/>
            <a:ext cx="8996957" cy="4770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defRPr sz="5000"/>
            </a:pPr>
            <a:r>
              <a:rPr lang="en-GB" sz="2500" b="1" dirty="0"/>
              <a:t>Input</a:t>
            </a:r>
            <a:r>
              <a:rPr lang="en-GB" sz="2500" dirty="0"/>
              <a:t>: K, set of points x</a:t>
            </a:r>
            <a:r>
              <a:rPr lang="en-GB" sz="2500" baseline="-5999" dirty="0"/>
              <a:t>1</a:t>
            </a:r>
            <a:r>
              <a:rPr lang="en-GB" sz="2500" dirty="0"/>
              <a:t>…</a:t>
            </a:r>
            <a:r>
              <a:rPr lang="en-GB" sz="2500" dirty="0" err="1"/>
              <a:t>x</a:t>
            </a:r>
            <a:r>
              <a:rPr lang="en-GB" sz="2500" baseline="-5999" dirty="0" err="1"/>
              <a:t>n</a:t>
            </a:r>
            <a:r>
              <a:rPr lang="en-GB" sz="2500" baseline="-5999" dirty="0"/>
              <a:t> </a:t>
            </a:r>
            <a:r>
              <a:rPr lang="en-GB" sz="2500" dirty="0"/>
              <a:t> (can be in N-dimensional)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FB7DCF-1835-7610-2325-6F1D6560FCC1}"/>
              </a:ext>
            </a:extLst>
          </p:cNvPr>
          <p:cNvSpPr txBox="1"/>
          <p:nvPr/>
        </p:nvSpPr>
        <p:spPr>
          <a:xfrm>
            <a:off x="219780" y="1758700"/>
            <a:ext cx="6743699" cy="4770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defRPr sz="5000"/>
            </a:pPr>
            <a:r>
              <a:rPr lang="en-GB" sz="2500" dirty="0"/>
              <a:t>Place centroids, c</a:t>
            </a:r>
            <a:r>
              <a:rPr lang="en-GB" sz="2500" baseline="-5999" dirty="0"/>
              <a:t>1</a:t>
            </a:r>
            <a:r>
              <a:rPr lang="en-GB" sz="2500" dirty="0"/>
              <a:t>…,</a:t>
            </a:r>
            <a:r>
              <a:rPr lang="en-GB" sz="2500" dirty="0" err="1"/>
              <a:t>c</a:t>
            </a:r>
            <a:r>
              <a:rPr lang="en-GB" sz="2500" baseline="-5999" dirty="0" err="1"/>
              <a:t>n</a:t>
            </a:r>
            <a:r>
              <a:rPr lang="en-GB" sz="2500" dirty="0"/>
              <a:t> at random locations</a:t>
            </a:r>
          </a:p>
        </p:txBody>
      </p:sp>
      <p:pic>
        <p:nvPicPr>
          <p:cNvPr id="2" name="k_means.gif" descr="k_means.gif">
            <a:extLst>
              <a:ext uri="{FF2B5EF4-FFF2-40B4-BE49-F238E27FC236}">
                <a16:creationId xmlns:a16="http://schemas.microsoft.com/office/drawing/2014/main" id="{9CD497F0-A548-57E6-708D-A6468C92E0E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661312" y="1935885"/>
            <a:ext cx="4044951" cy="393065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E69A95E-8460-5EA0-2463-910D2BE25518}"/>
              </a:ext>
            </a:extLst>
          </p:cNvPr>
          <p:cNvSpPr txBox="1">
            <a:spLocks/>
          </p:cNvSpPr>
          <p:nvPr/>
        </p:nvSpPr>
        <p:spPr>
          <a:xfrm>
            <a:off x="838200" y="-3266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CH" sz="4400" b="1" dirty="0">
                <a:solidFill>
                  <a:schemeClr val="accent5">
                    <a:lumMod val="50000"/>
                  </a:schemeClr>
                </a:solidFill>
              </a:rPr>
              <a:t>How does k-means work?</a:t>
            </a:r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855D379B-4152-F7DA-7EB7-C0825BD24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981" y="3639364"/>
            <a:ext cx="2092581" cy="44957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FA78F3F4-2FC1-92EF-357B-439A3CB11791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7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992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25" y="2981006"/>
            <a:ext cx="12192000" cy="25914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981" y="365125"/>
            <a:ext cx="11924071" cy="1325563"/>
          </a:xfrm>
        </p:spPr>
        <p:txBody>
          <a:bodyPr/>
          <a:lstStyle/>
          <a:p>
            <a:r>
              <a:rPr lang="en-GB" b="1" dirty="0">
                <a:solidFill>
                  <a:schemeClr val="accent5">
                    <a:lumMod val="50000"/>
                  </a:schemeClr>
                </a:solidFill>
              </a:rPr>
              <a:t>[Example] k-means vs solvent-graphite interactions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25" y="2981006"/>
            <a:ext cx="12192000" cy="259143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37167" y="1667194"/>
            <a:ext cx="10235494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>
                <a:latin typeface="Helvetica" panose="020B0604020202020204" pitchFamily="34" charset="0"/>
                <a:cs typeface="Helvetica" panose="020B0604020202020204" pitchFamily="34" charset="0"/>
              </a:rPr>
              <a:t>Molecular Dynamics simulation of graphite immersed in solvents.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>
                <a:latin typeface="Helvetica" panose="020B0604020202020204" pitchFamily="34" charset="0"/>
                <a:cs typeface="Helvetica" panose="020B0604020202020204" pitchFamily="34" charset="0"/>
              </a:rPr>
              <a:t>&gt;100k individual solvent-graphene interactions</a:t>
            </a:r>
          </a:p>
          <a:p>
            <a:endParaRPr lang="en-GB" sz="2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C66D1-83A0-164F-5787-1683E2112683}"/>
              </a:ext>
            </a:extLst>
          </p:cNvPr>
          <p:cNvSpPr txBox="1">
            <a:spLocks/>
          </p:cNvSpPr>
          <p:nvPr/>
        </p:nvSpPr>
        <p:spPr>
          <a:xfrm>
            <a:off x="103239" y="6534021"/>
            <a:ext cx="12088761" cy="8883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marR="0" lvl="0" indent="-324000" algn="l" hangingPunct="1">
              <a:lnSpc>
                <a:spcPct val="100000"/>
              </a:lnSpc>
              <a:spcBef>
                <a:spcPts val="0"/>
              </a:spcBef>
              <a:spcAft>
                <a:spcPts val="1559"/>
              </a:spcAft>
              <a:buSzPct val="45000"/>
              <a:buFont typeface="StarSymbol"/>
              <a:buNone/>
              <a:defRPr lang="en-GB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defPPr>
            <a:lvl1pPr marL="432000" marR="0" lvl="0" indent="-324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1559"/>
              </a:spcAft>
              <a:buSzPct val="45000"/>
              <a:buFont typeface="StarSymbol"/>
              <a:buChar char="●"/>
              <a:tabLst/>
              <a:defRPr lang="en-GB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1pPr>
            <a:lvl2pPr marL="864000" marR="0" lvl="1" indent="-324000" algn="l" hangingPunct="1">
              <a:lnSpc>
                <a:spcPct val="100000"/>
              </a:lnSpc>
              <a:spcBef>
                <a:spcPts val="0"/>
              </a:spcBef>
              <a:spcAft>
                <a:spcPts val="1244"/>
              </a:spcAft>
              <a:buSzPct val="75000"/>
              <a:buFont typeface="StarSymbol"/>
              <a:buChar char="–"/>
              <a:defRPr lang="en-GB" sz="209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2pPr>
            <a:lvl3pPr marL="1295999" marR="0" lvl="2" indent="-288000" algn="l" hangingPunct="1">
              <a:lnSpc>
                <a:spcPct val="100000"/>
              </a:lnSpc>
              <a:spcBef>
                <a:spcPts val="0"/>
              </a:spcBef>
              <a:spcAft>
                <a:spcPts val="935"/>
              </a:spcAft>
              <a:buSzPct val="45000"/>
              <a:buFont typeface="StarSymbol"/>
              <a:buChar char="●"/>
              <a:defRPr lang="en-GB" sz="209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3pPr>
            <a:lvl4pPr marL="1728000" marR="0" lvl="3" indent="-216000" algn="l" hangingPunct="1">
              <a:lnSpc>
                <a:spcPct val="100000"/>
              </a:lnSpc>
              <a:spcBef>
                <a:spcPts val="0"/>
              </a:spcBef>
              <a:spcAft>
                <a:spcPts val="624"/>
              </a:spcAft>
              <a:buSzPct val="75000"/>
              <a:buFont typeface="StarSymbol"/>
              <a:buChar char="–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4pPr>
            <a:lvl5pPr marL="2160000" marR="0" lvl="4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5pPr>
            <a:lvl6pPr marL="2592000" marR="0" lvl="5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6pPr>
            <a:lvl7pPr marL="3024000" marR="0" lvl="6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7pPr>
            <a:lvl8pPr marL="3456000" marR="0" lvl="7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8pPr>
            <a:lvl9pPr marL="3887999" marR="0" lvl="8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9pPr>
          </a:lstStyle>
          <a:p>
            <a:pPr marL="108000" indent="0">
              <a:buNone/>
            </a:pPr>
            <a:r>
              <a:rPr lang="en-GB"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S. J. Goldie, M. T. </a:t>
            </a:r>
            <a:r>
              <a:rPr lang="en-GB" sz="1400" dirty="0" err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Degiacomi,</a:t>
            </a:r>
            <a:r>
              <a:rPr lang="en-GB"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 </a:t>
            </a:r>
            <a:r>
              <a:rPr lang="en-GB" sz="1400" i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Identification of Graphene Dispersion Agents through Molecular Fingerprints</a:t>
            </a:r>
            <a:r>
              <a:rPr lang="en-GB"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  <a:r>
              <a:rPr lang="en-GB" sz="1400" b="1" i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ACS Nano</a:t>
            </a:r>
            <a:r>
              <a:rPr lang="en-GB"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2022</a:t>
            </a:r>
            <a:endParaRPr lang="it-CH" sz="1400" dirty="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359348CB-6065-1913-74C7-1A3841DE55D8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8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30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356" y="176284"/>
            <a:ext cx="11924071" cy="1325563"/>
          </a:xfrm>
        </p:spPr>
        <p:txBody>
          <a:bodyPr/>
          <a:lstStyle/>
          <a:p>
            <a:r>
              <a:rPr lang="en-GB" b="1" dirty="0">
                <a:solidFill>
                  <a:schemeClr val="accent5">
                    <a:lumMod val="50000"/>
                  </a:schemeClr>
                </a:solidFill>
              </a:rPr>
              <a:t>Density-based and spectral clustering</a:t>
            </a:r>
          </a:p>
        </p:txBody>
      </p:sp>
      <p:pic>
        <p:nvPicPr>
          <p:cNvPr id="3" name="Screenshot 2022-10-20 at 15.45.29.png" descr="Screenshot 2022-10-20 at 15.45.29.png">
            <a:extLst>
              <a:ext uri="{FF2B5EF4-FFF2-40B4-BE49-F238E27FC236}">
                <a16:creationId xmlns:a16="http://schemas.microsoft.com/office/drawing/2014/main" id="{0E99764A-EC0D-66FE-CF89-BDEEC25B4C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6"/>
          <a:stretch/>
        </p:blipFill>
        <p:spPr>
          <a:xfrm rot="16200000">
            <a:off x="4987210" y="875568"/>
            <a:ext cx="1471641" cy="9200132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Screenshot 2022-10-20 at 15.45.39.png" descr="Screenshot 2022-10-20 at 15.45.39.png">
            <a:extLst>
              <a:ext uri="{FF2B5EF4-FFF2-40B4-BE49-F238E27FC236}">
                <a16:creationId xmlns:a16="http://schemas.microsoft.com/office/drawing/2014/main" id="{879CCD44-96C2-0EBD-3633-C328EEDB2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007467" y="-1754913"/>
            <a:ext cx="1508130" cy="931689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B52008-D8D8-6FB8-84A2-4486C99A4153}"/>
              </a:ext>
            </a:extLst>
          </p:cNvPr>
          <p:cNvSpPr txBox="1"/>
          <p:nvPr/>
        </p:nvSpPr>
        <p:spPr>
          <a:xfrm>
            <a:off x="1103086" y="1637377"/>
            <a:ext cx="16097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b="1" dirty="0">
                <a:latin typeface="Helvetica" panose="020B0604020202020204" pitchFamily="34" charset="0"/>
                <a:cs typeface="Helvetica" panose="020B0604020202020204" pitchFamily="34" charset="0"/>
              </a:rPr>
              <a:t>DBSCAN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77CD63-83CD-ABB0-473E-05779287CCF8}"/>
              </a:ext>
            </a:extLst>
          </p:cNvPr>
          <p:cNvSpPr txBox="1"/>
          <p:nvPr/>
        </p:nvSpPr>
        <p:spPr>
          <a:xfrm>
            <a:off x="1103086" y="4185106"/>
            <a:ext cx="324479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b="1" dirty="0">
                <a:latin typeface="Helvetica" panose="020B0604020202020204" pitchFamily="34" charset="0"/>
                <a:cs typeface="Helvetica" panose="020B0604020202020204" pitchFamily="34" charset="0"/>
              </a:rPr>
              <a:t>Spectral Clustering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24E9786-9298-4E87-104A-F9C6684F44F4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9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985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7551</TotalTime>
  <Words>505</Words>
  <Application>Microsoft Office PowerPoint</Application>
  <PresentationFormat>Widescreen</PresentationFormat>
  <Paragraphs>79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Bradley Hand ITC TT-Bold</vt:lpstr>
      <vt:lpstr>Calibri</vt:lpstr>
      <vt:lpstr>Calibri Light</vt:lpstr>
      <vt:lpstr>Helvetica</vt:lpstr>
      <vt:lpstr>Helvetica Neue</vt:lpstr>
      <vt:lpstr>StarSymbol</vt:lpstr>
      <vt:lpstr>Office Theme</vt:lpstr>
      <vt:lpstr>PowerPoint Presentation</vt:lpstr>
      <vt:lpstr>The Data Mining world</vt:lpstr>
      <vt:lpstr>The Data Mining world</vt:lpstr>
      <vt:lpstr>Clustering (i.e., unsupervised learning)</vt:lpstr>
      <vt:lpstr>Clustering algorithms</vt:lpstr>
      <vt:lpstr>PowerPoint Presentation</vt:lpstr>
      <vt:lpstr>PowerPoint Presentation</vt:lpstr>
      <vt:lpstr>[Example] k-means vs solvent-graphite interactions</vt:lpstr>
      <vt:lpstr>Density-based and spectral clustering</vt:lpstr>
      <vt:lpstr>Density-based and spectral clustering</vt:lpstr>
      <vt:lpstr>[Example] DBSCAN for noise detection in EM maps</vt:lpstr>
      <vt:lpstr>PowerPoint Presentation</vt:lpstr>
    </vt:vector>
  </TitlesOfParts>
  <Company>Durham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 and Classification</dc:title>
  <dc:creator>DEGIACOMI, MATTEO</dc:creator>
  <cp:lastModifiedBy>DEGIACOMI, MATTEO T.</cp:lastModifiedBy>
  <cp:revision>248</cp:revision>
  <dcterms:created xsi:type="dcterms:W3CDTF">2022-01-29T12:36:02Z</dcterms:created>
  <dcterms:modified xsi:type="dcterms:W3CDTF">2024-07-15T12:15:10Z</dcterms:modified>
</cp:coreProperties>
</file>